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C2E4-CF72-43F4-89C0-7E1D85F52D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F780C2-E83B-4966-986E-0795F00DA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5A95F0-EAB8-49EE-A560-03E01AC7377A}"/>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DF805D87-6442-4326-AF87-13BA1F7A9D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EA23F-38AF-44F0-8526-1E5BA5682119}"/>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373551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1777-0AEE-4FE2-B26B-C182582D40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3FA2F-C99D-4FAC-BB61-04E602FF5B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285950-C40F-47B8-B74F-683532903F5B}"/>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DFE5CC73-E14E-4011-B89B-2AC2986B8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3AE491-78DB-4898-80A6-8246C275A060}"/>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62998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339109-A7E6-4AB7-B2A8-8E4AE45053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3E16B0-9F84-4538-A480-22A4BC309A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6D4EE5-09E6-4A99-8146-14915E9986EF}"/>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F8449FDF-C077-4670-BE70-05628973DF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1A5645-F7CA-4411-AE28-F176059F447E}"/>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28739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C8BD-38D1-4B13-83E3-0F84CE258F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1A9E75-CDAF-48DD-B530-0FF33159D1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231305-1673-4EA1-A62E-74966C45E611}"/>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6EC197C0-DE85-420F-AD8F-2725C16653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97C8C-1C28-419E-AA86-05FB28B23BF1}"/>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32571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CAB6-05FC-42ED-A310-0E85269C01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D935F3-6C44-4A1F-AA19-35E73EC739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1E1EF1-350F-4A81-8D71-B40E5E08BEA1}"/>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A7C54826-75A6-4D58-AAF9-FE59AEFAD3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5CBB4C-5CAD-4072-8139-F1E170AFAD15}"/>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244203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7B9E2-85F7-4779-A785-D2D8FE1AAE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69BB57-1B75-4DBC-AE37-BF0477F27A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A26C83-9D3B-41F1-95DA-305015B122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3611CE-4C6C-49CA-B75C-324FD9E94CF3}"/>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6" name="Footer Placeholder 5">
            <a:extLst>
              <a:ext uri="{FF2B5EF4-FFF2-40B4-BE49-F238E27FC236}">
                <a16:creationId xmlns:a16="http://schemas.microsoft.com/office/drawing/2014/main" id="{A74788E6-1665-42E5-B5FC-FA34EA1B4E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F97326-33AD-44E0-AF6E-21CC7DE46331}"/>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291324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E787-23C4-49DB-8E78-8A8DBB3C41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C25193-6E48-4026-BD6E-862A583119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795D2F-0FBB-496F-B171-C31FCE7F72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4649A1-7BF2-4C86-85CE-5A0C83C83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BE4ED1-2FE2-4E11-BA75-10A5D71ADA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BB7DC35-5691-4A33-B726-119C46030876}"/>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8" name="Footer Placeholder 7">
            <a:extLst>
              <a:ext uri="{FF2B5EF4-FFF2-40B4-BE49-F238E27FC236}">
                <a16:creationId xmlns:a16="http://schemas.microsoft.com/office/drawing/2014/main" id="{37226401-C875-4F0F-81EF-7CACF1958D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50DC22-D8FA-419F-8D1A-B0246A43EEE2}"/>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255050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47BEE-AE79-4181-BDCD-8422A4A3E8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60CF0D-59F8-4F9E-83E2-548F33CF0DE2}"/>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4" name="Footer Placeholder 3">
            <a:extLst>
              <a:ext uri="{FF2B5EF4-FFF2-40B4-BE49-F238E27FC236}">
                <a16:creationId xmlns:a16="http://schemas.microsoft.com/office/drawing/2014/main" id="{351B597A-5F00-4F55-9CB1-999229C84D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985A9B-FCB8-4A0F-A205-C046CC115809}"/>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182649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4EF3CB-9883-4215-B830-B8C87CA14AE1}"/>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3" name="Footer Placeholder 2">
            <a:extLst>
              <a:ext uri="{FF2B5EF4-FFF2-40B4-BE49-F238E27FC236}">
                <a16:creationId xmlns:a16="http://schemas.microsoft.com/office/drawing/2014/main" id="{419DFE78-A34E-40CD-82AF-468691930E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C51FB8-3A24-412B-BFEE-BA27443B8E70}"/>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29463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91BAB-C2E9-4539-B8F5-9682DCF8C9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F2475F-D63D-4DD9-919C-3A94D5849E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11EDB9-3F09-438D-86DF-2A3468E63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5937B-804D-4547-A23F-296F2EBC48DB}"/>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6" name="Footer Placeholder 5">
            <a:extLst>
              <a:ext uri="{FF2B5EF4-FFF2-40B4-BE49-F238E27FC236}">
                <a16:creationId xmlns:a16="http://schemas.microsoft.com/office/drawing/2014/main" id="{C8A39A0B-5952-47E1-9EAE-38FA32F8EE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50C44F-407A-496E-AE54-5B64C37FF873}"/>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316329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CEAD0-3A69-4482-99F8-4AFAFB68DB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3C2BE4-900D-4668-9052-15DFFC04A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DCCF07-9073-4098-B40F-9325EA405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4FAE79-846B-4C2E-9A6A-30B03CC041A7}"/>
              </a:ext>
            </a:extLst>
          </p:cNvPr>
          <p:cNvSpPr>
            <a:spLocks noGrp="1"/>
          </p:cNvSpPr>
          <p:nvPr>
            <p:ph type="dt" sz="half" idx="10"/>
          </p:nvPr>
        </p:nvSpPr>
        <p:spPr/>
        <p:txBody>
          <a:bodyPr/>
          <a:lstStyle/>
          <a:p>
            <a:fld id="{ACA4301C-323E-4375-BD07-C069691A5CDD}" type="datetimeFigureOut">
              <a:rPr lang="en-GB" smtClean="0"/>
              <a:t>12/01/2022</a:t>
            </a:fld>
            <a:endParaRPr lang="en-GB"/>
          </a:p>
        </p:txBody>
      </p:sp>
      <p:sp>
        <p:nvSpPr>
          <p:cNvPr id="6" name="Footer Placeholder 5">
            <a:extLst>
              <a:ext uri="{FF2B5EF4-FFF2-40B4-BE49-F238E27FC236}">
                <a16:creationId xmlns:a16="http://schemas.microsoft.com/office/drawing/2014/main" id="{CC771DB7-DCFE-4CEF-820E-5848478C64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27B41B-B229-4334-AF1E-31BD0913A82D}"/>
              </a:ext>
            </a:extLst>
          </p:cNvPr>
          <p:cNvSpPr>
            <a:spLocks noGrp="1"/>
          </p:cNvSpPr>
          <p:nvPr>
            <p:ph type="sldNum" sz="quarter" idx="12"/>
          </p:nvPr>
        </p:nvSpPr>
        <p:spPr/>
        <p:txBody>
          <a:bodyPr/>
          <a:lstStyle/>
          <a:p>
            <a:fld id="{014FF994-9FC5-4119-82D5-FCA1EBE8508D}" type="slidenum">
              <a:rPr lang="en-GB" smtClean="0"/>
              <a:t>‹#›</a:t>
            </a:fld>
            <a:endParaRPr lang="en-GB"/>
          </a:p>
        </p:txBody>
      </p:sp>
    </p:spTree>
    <p:extLst>
      <p:ext uri="{BB962C8B-B14F-4D97-AF65-F5344CB8AC3E}">
        <p14:creationId xmlns:p14="http://schemas.microsoft.com/office/powerpoint/2010/main" val="178116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04DD7-C1C3-45F2-82A9-A11B35A05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D1DFE7-50BE-4B6E-99CE-979F859DA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108D2-C124-410A-8CF1-8852310EAF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4301C-323E-4375-BD07-C069691A5CDD}" type="datetimeFigureOut">
              <a:rPr lang="en-GB" smtClean="0"/>
              <a:t>12/01/2022</a:t>
            </a:fld>
            <a:endParaRPr lang="en-GB"/>
          </a:p>
        </p:txBody>
      </p:sp>
      <p:sp>
        <p:nvSpPr>
          <p:cNvPr id="5" name="Footer Placeholder 4">
            <a:extLst>
              <a:ext uri="{FF2B5EF4-FFF2-40B4-BE49-F238E27FC236}">
                <a16:creationId xmlns:a16="http://schemas.microsoft.com/office/drawing/2014/main" id="{ABE995DE-3DE3-4C7C-BDF3-EDEFB00CF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F55BDD-488B-4361-8F29-2A76F6F6B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FF994-9FC5-4119-82D5-FCA1EBE8508D}" type="slidenum">
              <a:rPr lang="en-GB" smtClean="0"/>
              <a:t>‹#›</a:t>
            </a:fld>
            <a:endParaRPr lang="en-GB"/>
          </a:p>
        </p:txBody>
      </p:sp>
    </p:spTree>
    <p:extLst>
      <p:ext uri="{BB962C8B-B14F-4D97-AF65-F5344CB8AC3E}">
        <p14:creationId xmlns:p14="http://schemas.microsoft.com/office/powerpoint/2010/main" val="3239275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athsframe.co.uk/en/resources/resource/477/Multiplication-Tables-Chec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39BB9-6BA1-49E9-9B5B-C65FBF91D852}"/>
              </a:ext>
            </a:extLst>
          </p:cNvPr>
          <p:cNvSpPr>
            <a:spLocks noGrp="1"/>
          </p:cNvSpPr>
          <p:nvPr>
            <p:ph type="ctrTitle"/>
          </p:nvPr>
        </p:nvSpPr>
        <p:spPr/>
        <p:txBody>
          <a:bodyPr/>
          <a:lstStyle/>
          <a:p>
            <a:r>
              <a:rPr lang="en-GB" u="sng" dirty="0"/>
              <a:t>Year 4 multiplication tables check</a:t>
            </a:r>
          </a:p>
        </p:txBody>
      </p:sp>
      <p:sp>
        <p:nvSpPr>
          <p:cNvPr id="3" name="Subtitle 2">
            <a:extLst>
              <a:ext uri="{FF2B5EF4-FFF2-40B4-BE49-F238E27FC236}">
                <a16:creationId xmlns:a16="http://schemas.microsoft.com/office/drawing/2014/main" id="{F2F43F1F-07A1-4FB6-8B3C-DC8EFC5AA099}"/>
              </a:ext>
            </a:extLst>
          </p:cNvPr>
          <p:cNvSpPr>
            <a:spLocks noGrp="1"/>
          </p:cNvSpPr>
          <p:nvPr>
            <p:ph type="subTitle" idx="1"/>
          </p:nvPr>
        </p:nvSpPr>
        <p:spPr/>
        <p:txBody>
          <a:bodyPr/>
          <a:lstStyle/>
          <a:p>
            <a:r>
              <a:rPr lang="en-GB" dirty="0"/>
              <a:t>Administered over a 3 week window during June.</a:t>
            </a:r>
          </a:p>
        </p:txBody>
      </p:sp>
    </p:spTree>
    <p:extLst>
      <p:ext uri="{BB962C8B-B14F-4D97-AF65-F5344CB8AC3E}">
        <p14:creationId xmlns:p14="http://schemas.microsoft.com/office/powerpoint/2010/main" val="142995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0A05-FCD6-4964-A025-384B276E9C5D}"/>
              </a:ext>
            </a:extLst>
          </p:cNvPr>
          <p:cNvSpPr>
            <a:spLocks noGrp="1"/>
          </p:cNvSpPr>
          <p:nvPr>
            <p:ph type="title"/>
          </p:nvPr>
        </p:nvSpPr>
        <p:spPr/>
        <p:txBody>
          <a:bodyPr/>
          <a:lstStyle/>
          <a:p>
            <a:pPr algn="ctr"/>
            <a:r>
              <a:rPr lang="en-GB" u="sng" dirty="0"/>
              <a:t>What is the multiplication tables check?</a:t>
            </a:r>
          </a:p>
        </p:txBody>
      </p:sp>
      <p:sp>
        <p:nvSpPr>
          <p:cNvPr id="3" name="Content Placeholder 2">
            <a:extLst>
              <a:ext uri="{FF2B5EF4-FFF2-40B4-BE49-F238E27FC236}">
                <a16:creationId xmlns:a16="http://schemas.microsoft.com/office/drawing/2014/main" id="{18AE2516-E6BF-41FF-8FD6-E1A53BC61FDA}"/>
              </a:ext>
            </a:extLst>
          </p:cNvPr>
          <p:cNvSpPr>
            <a:spLocks noGrp="1"/>
          </p:cNvSpPr>
          <p:nvPr>
            <p:ph idx="1"/>
          </p:nvPr>
        </p:nvSpPr>
        <p:spPr/>
        <p:txBody>
          <a:bodyPr>
            <a:normAutofit lnSpcReduction="10000"/>
          </a:bodyPr>
          <a:lstStyle/>
          <a:p>
            <a:r>
              <a:rPr lang="en-GB" dirty="0"/>
              <a:t>All children in Year 4 will sit the Multiplication Tables Check (MTC) in June 2022. As a school, we can administer the check within a three week window from Monday 6</a:t>
            </a:r>
            <a:r>
              <a:rPr lang="en-GB" baseline="30000" dirty="0"/>
              <a:t>th</a:t>
            </a:r>
            <a:r>
              <a:rPr lang="en-GB" dirty="0"/>
              <a:t> to Friday 24</a:t>
            </a:r>
            <a:r>
              <a:rPr lang="en-GB" baseline="30000" dirty="0"/>
              <a:t>th</a:t>
            </a:r>
            <a:r>
              <a:rPr lang="en-GB" dirty="0"/>
              <a:t> June 2022. It is a statutory assessment. </a:t>
            </a:r>
          </a:p>
          <a:p>
            <a:r>
              <a:rPr lang="en-GB" dirty="0"/>
              <a:t>It is an online assessment, designed to determine whether pupils can fluently recall their multiplication tables up to 12, through a set of 25 timed questions. </a:t>
            </a:r>
          </a:p>
          <a:p>
            <a:r>
              <a:rPr lang="en-GB" dirty="0"/>
              <a:t>Knowing all tables to 12 is essential for your child’s future success in mathematics.</a:t>
            </a:r>
          </a:p>
          <a:p>
            <a:r>
              <a:rPr lang="en-GB" dirty="0"/>
              <a:t>It will identify pupils who have not yet mastered this mathematical skill so school can provide additional support.</a:t>
            </a:r>
          </a:p>
        </p:txBody>
      </p:sp>
    </p:spTree>
    <p:extLst>
      <p:ext uri="{BB962C8B-B14F-4D97-AF65-F5344CB8AC3E}">
        <p14:creationId xmlns:p14="http://schemas.microsoft.com/office/powerpoint/2010/main" val="7884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6575-FCF3-4F27-A623-EA13502AF2E8}"/>
              </a:ext>
            </a:extLst>
          </p:cNvPr>
          <p:cNvSpPr>
            <a:spLocks noGrp="1"/>
          </p:cNvSpPr>
          <p:nvPr>
            <p:ph type="title"/>
          </p:nvPr>
        </p:nvSpPr>
        <p:spPr/>
        <p:txBody>
          <a:bodyPr/>
          <a:lstStyle/>
          <a:p>
            <a:pPr algn="ctr"/>
            <a:r>
              <a:rPr lang="en-GB" u="sng" dirty="0"/>
              <a:t>What does is consist of?</a:t>
            </a:r>
          </a:p>
        </p:txBody>
      </p:sp>
      <p:sp>
        <p:nvSpPr>
          <p:cNvPr id="3" name="Content Placeholder 2">
            <a:extLst>
              <a:ext uri="{FF2B5EF4-FFF2-40B4-BE49-F238E27FC236}">
                <a16:creationId xmlns:a16="http://schemas.microsoft.com/office/drawing/2014/main" id="{01CB27C6-946C-496D-A6BB-5BF1FEB93F5D}"/>
              </a:ext>
            </a:extLst>
          </p:cNvPr>
          <p:cNvSpPr>
            <a:spLocks noGrp="1"/>
          </p:cNvSpPr>
          <p:nvPr>
            <p:ph idx="1"/>
          </p:nvPr>
        </p:nvSpPr>
        <p:spPr>
          <a:xfrm>
            <a:off x="718930" y="1690688"/>
            <a:ext cx="10515600" cy="4351338"/>
          </a:xfrm>
        </p:spPr>
        <p:txBody>
          <a:bodyPr>
            <a:normAutofit fontScale="92500"/>
          </a:bodyPr>
          <a:lstStyle/>
          <a:p>
            <a:pPr marL="0" indent="0">
              <a:buNone/>
            </a:pPr>
            <a:r>
              <a:rPr lang="en-US" b="0" i="0" dirty="0">
                <a:solidFill>
                  <a:srgbClr val="111111"/>
                </a:solidFill>
                <a:effectLst/>
              </a:rPr>
              <a:t>Your child will need to take a short online test to make sure their times tables knowledge is at the expected level.</a:t>
            </a:r>
          </a:p>
          <a:p>
            <a:r>
              <a:rPr lang="en-GB" dirty="0"/>
              <a:t>There are 25 times tables questions (not including practice questions).</a:t>
            </a:r>
          </a:p>
          <a:p>
            <a:r>
              <a:rPr lang="en-GB" dirty="0"/>
              <a:t>Your child will be able to answer 3 practice questions before taking the actual check.</a:t>
            </a:r>
          </a:p>
          <a:p>
            <a:r>
              <a:rPr lang="en-GB" dirty="0"/>
              <a:t>They will then have 6 seconds to answer each question and be allowed a 3 second rest between each question. An on screen timer will count down the time for the children.</a:t>
            </a:r>
          </a:p>
          <a:p>
            <a:r>
              <a:rPr lang="en-GB" dirty="0"/>
              <a:t>On average, the check should take no longer than 5 minutes to complete.</a:t>
            </a:r>
          </a:p>
          <a:p>
            <a:pPr marL="0" indent="0">
              <a:buNone/>
            </a:pPr>
            <a:endParaRPr lang="en-GB" sz="2000" dirty="0">
              <a:latin typeface="+mj-lt"/>
            </a:endParaRPr>
          </a:p>
        </p:txBody>
      </p:sp>
    </p:spTree>
    <p:extLst>
      <p:ext uri="{BB962C8B-B14F-4D97-AF65-F5344CB8AC3E}">
        <p14:creationId xmlns:p14="http://schemas.microsoft.com/office/powerpoint/2010/main" val="113462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30830-65B2-4370-A4A6-3A8B9623FA35}"/>
              </a:ext>
            </a:extLst>
          </p:cNvPr>
          <p:cNvSpPr>
            <a:spLocks noGrp="1"/>
          </p:cNvSpPr>
          <p:nvPr>
            <p:ph type="title"/>
          </p:nvPr>
        </p:nvSpPr>
        <p:spPr/>
        <p:txBody>
          <a:bodyPr/>
          <a:lstStyle/>
          <a:p>
            <a:pPr algn="ctr"/>
            <a:r>
              <a:rPr lang="en-GB" b="1" u="sng" dirty="0"/>
              <a:t>Do I need to do anything to prepare my child for the check?</a:t>
            </a:r>
            <a:endParaRPr lang="en-GB" u="sng" dirty="0"/>
          </a:p>
        </p:txBody>
      </p:sp>
      <p:sp>
        <p:nvSpPr>
          <p:cNvPr id="3" name="Content Placeholder 2">
            <a:extLst>
              <a:ext uri="{FF2B5EF4-FFF2-40B4-BE49-F238E27FC236}">
                <a16:creationId xmlns:a16="http://schemas.microsoft.com/office/drawing/2014/main" id="{B6C1E1A7-7A85-449C-BEDC-5FA60268861C}"/>
              </a:ext>
            </a:extLst>
          </p:cNvPr>
          <p:cNvSpPr>
            <a:spLocks noGrp="1"/>
          </p:cNvSpPr>
          <p:nvPr>
            <p:ph idx="1"/>
          </p:nvPr>
        </p:nvSpPr>
        <p:spPr/>
        <p:txBody>
          <a:bodyPr>
            <a:normAutofit lnSpcReduction="10000"/>
          </a:bodyPr>
          <a:lstStyle/>
          <a:p>
            <a:pPr marL="0" indent="0">
              <a:buNone/>
            </a:pPr>
            <a:r>
              <a:rPr lang="en-GB" dirty="0"/>
              <a:t>Below are ways that you can practise at home.</a:t>
            </a:r>
          </a:p>
          <a:p>
            <a:pPr marL="514350" indent="-514350">
              <a:buFont typeface="+mj-lt"/>
              <a:buAutoNum type="arabicPeriod"/>
            </a:pPr>
            <a:r>
              <a:rPr lang="en-GB" sz="2800" dirty="0">
                <a:solidFill>
                  <a:schemeClr val="tx1"/>
                </a:solidFill>
              </a:rPr>
              <a:t>Support your child in recalling their times tables to 12x12 in fun and engaging ways, such as creating games to support with learning or recalling them together whilst carrying out every day activities.</a:t>
            </a:r>
          </a:p>
          <a:p>
            <a:pPr marL="514350" indent="-514350">
              <a:buFont typeface="+mj-lt"/>
              <a:buAutoNum type="arabicPeriod"/>
            </a:pPr>
            <a:r>
              <a:rPr lang="en-GB" dirty="0"/>
              <a:t>Times tables poster that your child will be bringing home.</a:t>
            </a:r>
          </a:p>
          <a:p>
            <a:pPr marL="514350" indent="-514350">
              <a:buAutoNum type="arabicPeriod"/>
            </a:pPr>
            <a:r>
              <a:rPr lang="en-GB" dirty="0"/>
              <a:t>TTRS – the soundcheck section is a close match to the multiplication table check. </a:t>
            </a:r>
          </a:p>
          <a:p>
            <a:pPr marL="514350" indent="-514350">
              <a:buAutoNum type="arabicPeriod"/>
            </a:pPr>
            <a:r>
              <a:rPr lang="en-GB" dirty="0"/>
              <a:t>Maths Frame – multiplication table check </a:t>
            </a:r>
            <a:r>
              <a:rPr lang="en-GB" dirty="0">
                <a:hlinkClick r:id="rId2"/>
              </a:rPr>
              <a:t>Multiplication Tables Check – </a:t>
            </a:r>
            <a:r>
              <a:rPr lang="en-GB" dirty="0" err="1">
                <a:hlinkClick r:id="rId2"/>
              </a:rPr>
              <a:t>Mathsframe</a:t>
            </a:r>
            <a:r>
              <a:rPr lang="en-GB" dirty="0"/>
              <a:t> this link takes you onto activities that mirrors the multiplication tables check.</a:t>
            </a:r>
          </a:p>
          <a:p>
            <a:pPr marL="514350" indent="-514350">
              <a:buAutoNum type="arabicPeriod"/>
            </a:pPr>
            <a:endParaRPr lang="en-GB" dirty="0"/>
          </a:p>
        </p:txBody>
      </p:sp>
    </p:spTree>
    <p:extLst>
      <p:ext uri="{BB962C8B-B14F-4D97-AF65-F5344CB8AC3E}">
        <p14:creationId xmlns:p14="http://schemas.microsoft.com/office/powerpoint/2010/main" val="285733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BC52-1EED-4925-ADB0-7A0987362857}"/>
              </a:ext>
            </a:extLst>
          </p:cNvPr>
          <p:cNvSpPr>
            <a:spLocks noGrp="1"/>
          </p:cNvSpPr>
          <p:nvPr>
            <p:ph type="title"/>
          </p:nvPr>
        </p:nvSpPr>
        <p:spPr>
          <a:xfrm>
            <a:off x="648929" y="629266"/>
            <a:ext cx="3505495" cy="1622321"/>
          </a:xfrm>
        </p:spPr>
        <p:txBody>
          <a:bodyPr>
            <a:normAutofit/>
          </a:bodyPr>
          <a:lstStyle/>
          <a:p>
            <a:r>
              <a:rPr lang="en-GB" u="sng" dirty="0"/>
              <a:t>Times Tables Poster</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210D884-A0A3-4170-AEC8-3621E6BBC774}"/>
              </a:ext>
            </a:extLst>
          </p:cNvPr>
          <p:cNvPicPr>
            <a:picLocks noChangeAspect="1"/>
          </p:cNvPicPr>
          <p:nvPr/>
        </p:nvPicPr>
        <p:blipFill rotWithShape="1">
          <a:blip r:embed="rId2"/>
          <a:srcRect l="15578" t="14957" r="18999" b="5302"/>
          <a:stretch/>
        </p:blipFill>
        <p:spPr>
          <a:xfrm>
            <a:off x="5405862" y="1734440"/>
            <a:ext cx="6019331" cy="3385873"/>
          </a:xfrm>
          <a:prstGeom prst="rect">
            <a:avLst/>
          </a:prstGeom>
          <a:effectLst/>
        </p:spPr>
      </p:pic>
      <p:sp>
        <p:nvSpPr>
          <p:cNvPr id="7" name="Content Placeholder 6">
            <a:extLst>
              <a:ext uri="{FF2B5EF4-FFF2-40B4-BE49-F238E27FC236}">
                <a16:creationId xmlns:a16="http://schemas.microsoft.com/office/drawing/2014/main" id="{5E59F379-1CA8-4EDE-B79A-54E408725A6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3563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3F6CB0F-2614-4AB5-A2C8-7795D0BBA1D3}"/>
              </a:ext>
            </a:extLst>
          </p:cNvPr>
          <p:cNvSpPr/>
          <p:nvPr/>
        </p:nvSpPr>
        <p:spPr>
          <a:xfrm>
            <a:off x="5683348" y="1842868"/>
            <a:ext cx="1688123" cy="180066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endParaRPr>
          </a:p>
        </p:txBody>
      </p:sp>
      <p:sp>
        <p:nvSpPr>
          <p:cNvPr id="2" name="Title 1">
            <a:extLst>
              <a:ext uri="{FF2B5EF4-FFF2-40B4-BE49-F238E27FC236}">
                <a16:creationId xmlns:a16="http://schemas.microsoft.com/office/drawing/2014/main" id="{D22CD7BF-660D-4247-AB7F-2265CC28F389}"/>
              </a:ext>
            </a:extLst>
          </p:cNvPr>
          <p:cNvSpPr>
            <a:spLocks noGrp="1"/>
          </p:cNvSpPr>
          <p:nvPr>
            <p:ph type="title"/>
          </p:nvPr>
        </p:nvSpPr>
        <p:spPr/>
        <p:txBody>
          <a:bodyPr/>
          <a:lstStyle/>
          <a:p>
            <a:pPr algn="ctr"/>
            <a:r>
              <a:rPr lang="en-GB" u="sng" dirty="0"/>
              <a:t>TTRS – Soundcheck	</a:t>
            </a:r>
          </a:p>
        </p:txBody>
      </p:sp>
      <p:pic>
        <p:nvPicPr>
          <p:cNvPr id="9" name="Content Placeholder 8">
            <a:extLst>
              <a:ext uri="{FF2B5EF4-FFF2-40B4-BE49-F238E27FC236}">
                <a16:creationId xmlns:a16="http://schemas.microsoft.com/office/drawing/2014/main" id="{BC2073F0-1055-4169-B37C-AE1E8A9F2EED}"/>
              </a:ext>
            </a:extLst>
          </p:cNvPr>
          <p:cNvPicPr>
            <a:picLocks noGrp="1" noChangeAspect="1"/>
          </p:cNvPicPr>
          <p:nvPr>
            <p:ph idx="1"/>
          </p:nvPr>
        </p:nvPicPr>
        <p:blipFill rotWithShape="1">
          <a:blip r:embed="rId2"/>
          <a:srcRect l="14495" t="15592" r="7346" b="23306"/>
          <a:stretch/>
        </p:blipFill>
        <p:spPr>
          <a:xfrm>
            <a:off x="623081" y="1560562"/>
            <a:ext cx="10945837" cy="4811078"/>
          </a:xfrm>
        </p:spPr>
      </p:pic>
      <p:cxnSp>
        <p:nvCxnSpPr>
          <p:cNvPr id="12" name="Straight Arrow Connector 11">
            <a:extLst>
              <a:ext uri="{FF2B5EF4-FFF2-40B4-BE49-F238E27FC236}">
                <a16:creationId xmlns:a16="http://schemas.microsoft.com/office/drawing/2014/main" id="{BA33FB69-8822-4624-9E22-F1ECFCF8C8DC}"/>
              </a:ext>
            </a:extLst>
          </p:cNvPr>
          <p:cNvCxnSpPr>
            <a:cxnSpLocks/>
          </p:cNvCxnSpPr>
          <p:nvPr/>
        </p:nvCxnSpPr>
        <p:spPr>
          <a:xfrm>
            <a:off x="5683348" y="1290918"/>
            <a:ext cx="844061" cy="766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66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EE1C2-5169-4AAC-B9EE-AD02C078E45E}"/>
              </a:ext>
            </a:extLst>
          </p:cNvPr>
          <p:cNvSpPr>
            <a:spLocks noGrp="1"/>
          </p:cNvSpPr>
          <p:nvPr>
            <p:ph type="title"/>
          </p:nvPr>
        </p:nvSpPr>
        <p:spPr/>
        <p:txBody>
          <a:bodyPr/>
          <a:lstStyle/>
          <a:p>
            <a:r>
              <a:rPr lang="en-GB" u="sng" dirty="0"/>
              <a:t>Maths Frame </a:t>
            </a:r>
            <a:r>
              <a:rPr lang="en-GB" dirty="0">
                <a:hlinkClick r:id="rId2"/>
              </a:rPr>
              <a:t>Multiplication Tables Check - </a:t>
            </a:r>
            <a:r>
              <a:rPr lang="en-GB" dirty="0" err="1">
                <a:hlinkClick r:id="rId2"/>
              </a:rPr>
              <a:t>Mathsframe</a:t>
            </a:r>
            <a:endParaRPr lang="en-GB" dirty="0"/>
          </a:p>
        </p:txBody>
      </p:sp>
      <p:pic>
        <p:nvPicPr>
          <p:cNvPr id="5" name="Content Placeholder 4">
            <a:extLst>
              <a:ext uri="{FF2B5EF4-FFF2-40B4-BE49-F238E27FC236}">
                <a16:creationId xmlns:a16="http://schemas.microsoft.com/office/drawing/2014/main" id="{206F87B5-1364-40E4-9D95-470FBF6ACEBC}"/>
              </a:ext>
            </a:extLst>
          </p:cNvPr>
          <p:cNvPicPr>
            <a:picLocks noGrp="1" noChangeAspect="1"/>
          </p:cNvPicPr>
          <p:nvPr>
            <p:ph idx="1"/>
          </p:nvPr>
        </p:nvPicPr>
        <p:blipFill>
          <a:blip r:embed="rId3"/>
          <a:stretch>
            <a:fillRect/>
          </a:stretch>
        </p:blipFill>
        <p:spPr>
          <a:xfrm>
            <a:off x="1495836" y="1690688"/>
            <a:ext cx="9200327" cy="5097265"/>
          </a:xfrm>
        </p:spPr>
      </p:pic>
    </p:spTree>
    <p:extLst>
      <p:ext uri="{BB962C8B-B14F-4D97-AF65-F5344CB8AC3E}">
        <p14:creationId xmlns:p14="http://schemas.microsoft.com/office/powerpoint/2010/main" val="3862165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0A9F0-D6B3-4D8D-B454-922468E00E6E}"/>
              </a:ext>
            </a:extLst>
          </p:cNvPr>
          <p:cNvSpPr>
            <a:spLocks noGrp="1"/>
          </p:cNvSpPr>
          <p:nvPr>
            <p:ph type="title"/>
          </p:nvPr>
        </p:nvSpPr>
        <p:spPr/>
        <p:txBody>
          <a:bodyPr/>
          <a:lstStyle/>
          <a:p>
            <a:pPr algn="ctr"/>
            <a:r>
              <a:rPr lang="en-GB" b="1" u="sng" dirty="0"/>
              <a:t>How will the results be used?</a:t>
            </a:r>
            <a:endParaRPr lang="en-GB" u="sng" dirty="0"/>
          </a:p>
        </p:txBody>
      </p:sp>
      <p:sp>
        <p:nvSpPr>
          <p:cNvPr id="3" name="Content Placeholder 2">
            <a:extLst>
              <a:ext uri="{FF2B5EF4-FFF2-40B4-BE49-F238E27FC236}">
                <a16:creationId xmlns:a16="http://schemas.microsoft.com/office/drawing/2014/main" id="{6AC83CBB-C13F-4692-8575-BCA5E5310593}"/>
              </a:ext>
            </a:extLst>
          </p:cNvPr>
          <p:cNvSpPr>
            <a:spLocks noGrp="1"/>
          </p:cNvSpPr>
          <p:nvPr>
            <p:ph idx="1"/>
          </p:nvPr>
        </p:nvSpPr>
        <p:spPr/>
        <p:txBody>
          <a:bodyPr/>
          <a:lstStyle/>
          <a:p>
            <a:r>
              <a:rPr lang="en-GB" sz="2800" dirty="0">
                <a:solidFill>
                  <a:schemeClr val="tx1"/>
                </a:solidFill>
              </a:rPr>
              <a:t>Data will not be published in league tables but will be available for staff to see how pupils have performed.</a:t>
            </a:r>
          </a:p>
          <a:p>
            <a:r>
              <a:rPr lang="en-GB" sz="2800" dirty="0">
                <a:solidFill>
                  <a:schemeClr val="tx1"/>
                </a:solidFill>
              </a:rPr>
              <a:t>School will provide additional support for those pupils who need it.</a:t>
            </a:r>
          </a:p>
          <a:p>
            <a:r>
              <a:rPr lang="en-GB" sz="2800" dirty="0">
                <a:solidFill>
                  <a:schemeClr val="tx1"/>
                </a:solidFill>
              </a:rPr>
              <a:t>You will receive your child’s score with their end of year report.</a:t>
            </a:r>
          </a:p>
          <a:p>
            <a:endParaRPr lang="en-GB" dirty="0"/>
          </a:p>
        </p:txBody>
      </p:sp>
    </p:spTree>
    <p:extLst>
      <p:ext uri="{BB962C8B-B14F-4D97-AF65-F5344CB8AC3E}">
        <p14:creationId xmlns:p14="http://schemas.microsoft.com/office/powerpoint/2010/main" val="198905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06F0-E694-4551-9319-AC5E7F38C698}"/>
              </a:ext>
            </a:extLst>
          </p:cNvPr>
          <p:cNvSpPr>
            <a:spLocks noGrp="1"/>
          </p:cNvSpPr>
          <p:nvPr>
            <p:ph type="title"/>
          </p:nvPr>
        </p:nvSpPr>
        <p:spPr/>
        <p:txBody>
          <a:bodyPr/>
          <a:lstStyle/>
          <a:p>
            <a:pPr algn="ctr"/>
            <a:r>
              <a:rPr lang="en-GB" b="1" u="sng" dirty="0"/>
              <a:t>Top Tips</a:t>
            </a:r>
            <a:endParaRPr lang="en-GB" u="sng" dirty="0"/>
          </a:p>
        </p:txBody>
      </p:sp>
      <p:sp>
        <p:nvSpPr>
          <p:cNvPr id="3" name="Content Placeholder 2">
            <a:extLst>
              <a:ext uri="{FF2B5EF4-FFF2-40B4-BE49-F238E27FC236}">
                <a16:creationId xmlns:a16="http://schemas.microsoft.com/office/drawing/2014/main" id="{46441EFB-C5CC-4FBB-9DDC-40FC9100EC97}"/>
              </a:ext>
            </a:extLst>
          </p:cNvPr>
          <p:cNvSpPr>
            <a:spLocks noGrp="1"/>
          </p:cNvSpPr>
          <p:nvPr>
            <p:ph idx="1"/>
          </p:nvPr>
        </p:nvSpPr>
        <p:spPr/>
        <p:txBody>
          <a:bodyPr>
            <a:normAutofit fontScale="92500"/>
          </a:bodyPr>
          <a:lstStyle/>
          <a:p>
            <a:r>
              <a:rPr lang="en-GB" sz="2800" dirty="0">
                <a:solidFill>
                  <a:schemeClr val="tx1"/>
                </a:solidFill>
              </a:rPr>
              <a:t>Focus on multiplication and ensure this is embedded. </a:t>
            </a:r>
          </a:p>
          <a:p>
            <a:r>
              <a:rPr lang="en-GB" sz="2800" dirty="0">
                <a:solidFill>
                  <a:schemeClr val="tx1"/>
                </a:solidFill>
              </a:rPr>
              <a:t>Encourage your child to use TTRS regularly. Short but regular bursts will be most effective. </a:t>
            </a:r>
          </a:p>
          <a:p>
            <a:r>
              <a:rPr lang="en-GB" sz="2800" dirty="0">
                <a:solidFill>
                  <a:schemeClr val="tx1"/>
                </a:solidFill>
              </a:rPr>
              <a:t>Ensure your child feels confident with the format of the multiplication table check by playing ‘soundcheck’ on TTRS. </a:t>
            </a:r>
          </a:p>
          <a:p>
            <a:r>
              <a:rPr lang="en-GB" sz="2800" dirty="0">
                <a:solidFill>
                  <a:schemeClr val="tx1"/>
                </a:solidFill>
              </a:rPr>
              <a:t>Questions about the six, seven, eight, nine, and 12 times tables are likely to come up most often, as these are the hardest for most children to learn. It’s a good idea to focus on these tricky times tables with your child.</a:t>
            </a:r>
          </a:p>
          <a:p>
            <a:r>
              <a:rPr lang="en-GB" sz="2800" dirty="0">
                <a:solidFill>
                  <a:schemeClr val="tx1"/>
                </a:solidFill>
              </a:rPr>
              <a:t>Make learning tables fun as this will have a much more effective outcome! </a:t>
            </a:r>
          </a:p>
          <a:p>
            <a:endParaRPr lang="en-GB" dirty="0"/>
          </a:p>
        </p:txBody>
      </p:sp>
    </p:spTree>
    <p:extLst>
      <p:ext uri="{BB962C8B-B14F-4D97-AF65-F5344CB8AC3E}">
        <p14:creationId xmlns:p14="http://schemas.microsoft.com/office/powerpoint/2010/main" val="2504063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525</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Year 4 multiplication tables check</vt:lpstr>
      <vt:lpstr>What is the multiplication tables check?</vt:lpstr>
      <vt:lpstr>What does is consist of?</vt:lpstr>
      <vt:lpstr>Do I need to do anything to prepare my child for the check?</vt:lpstr>
      <vt:lpstr>Times Tables Poster</vt:lpstr>
      <vt:lpstr>TTRS – Soundcheck </vt:lpstr>
      <vt:lpstr>Maths Frame Multiplication Tables Check - Mathsframe</vt:lpstr>
      <vt:lpstr>How will the results be used?</vt:lpstr>
      <vt:lpstr>Top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multiplication tables check</dc:title>
  <dc:creator>Victoria Wood</dc:creator>
  <cp:lastModifiedBy>Victoria Wood</cp:lastModifiedBy>
  <cp:revision>3</cp:revision>
  <dcterms:created xsi:type="dcterms:W3CDTF">2021-12-29T19:45:20Z</dcterms:created>
  <dcterms:modified xsi:type="dcterms:W3CDTF">2022-01-12T19:35:08Z</dcterms:modified>
</cp:coreProperties>
</file>